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1" r:id="rId3"/>
    <p:sldId id="277" r:id="rId4"/>
    <p:sldId id="280" r:id="rId5"/>
    <p:sldId id="290" r:id="rId6"/>
    <p:sldId id="301" r:id="rId7"/>
    <p:sldId id="298" r:id="rId8"/>
    <p:sldId id="293" r:id="rId9"/>
    <p:sldId id="294" r:id="rId10"/>
    <p:sldId id="295" r:id="rId11"/>
    <p:sldId id="296" r:id="rId12"/>
    <p:sldId id="28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on L. Reis" initials="RL" lastIdx="1" clrIdx="0">
    <p:extLst>
      <p:ext uri="{19B8F6BF-5375-455C-9EA6-DF929625EA0E}">
        <p15:presenceInfo xmlns:p15="http://schemas.microsoft.com/office/powerpoint/2012/main" userId="df978cb5c6500996" providerId="Windows Live"/>
      </p:ext>
    </p:extLst>
  </p:cmAuthor>
  <p:cmAuthor id="2" name="SSP-PI" initials="S" lastIdx="1" clrIdx="1">
    <p:extLst>
      <p:ext uri="{19B8F6BF-5375-455C-9EA6-DF929625EA0E}">
        <p15:presenceInfo xmlns:p15="http://schemas.microsoft.com/office/powerpoint/2012/main" userId="SSP-P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E0691E4-88EB-447F-8822-013C7D5CE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3F7A66B-EDDE-4C1E-A8F8-B6993D3FAF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B924-4CA8-4E0D-810D-35BBE22D0A09}" type="datetimeFigureOut">
              <a:rPr lang="pt-BR" smtClean="0"/>
              <a:pPr/>
              <a:t>14/11/2024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80E8AC-7FB4-4D91-AF75-DC874BD63C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2DE323-0574-43D9-AA0F-B219FB175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86ABD-3D73-4FA6-9EE0-7E3040A29D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1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3D8B-4E9E-4841-9631-D230F54B1078}" type="datetimeFigureOut">
              <a:rPr lang="pt-BR" smtClean="0"/>
              <a:pPr/>
              <a:t>14/11/2024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9667F-A6E9-425F-9C91-BB4C64C7DF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0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74A58-ECC3-456F-9BB3-E585232D6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4B707E-1268-4A80-9E6F-8709AB024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2DCE9-1694-4C83-BB87-90265417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E3DD-A2AF-44DA-A43B-3BEE4739129F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9C038-8A9C-49B8-A922-E9990223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17D4F-F828-4A66-9FCA-1215A362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82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6A720-FED0-42C4-AC38-0483400C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566BF0-0110-4D5A-A9E4-AF7F331C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EBA3B7-B0BB-4D58-BB8E-5ACB1434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252-92D7-4E77-AF17-10C8318424C9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83EA4F-12A9-4780-A4EC-5F8B0C4B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508268-97B5-4DCA-80B3-32CFCFDB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19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3E4953-B018-4763-86E7-01B4EFFBB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CE5FB6-30D3-4199-BFC1-256EB8295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6930F-0BD8-469E-8FD0-5434F57C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C6AF-2B98-43D4-AC52-40FC937055E9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E028B0-0D48-4145-9EC3-2E5CBD6A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4805DD-0288-40A2-8BCF-1994E92B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22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8036D-56C8-424D-8B25-13F8B5A8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85E35B-E791-4EF7-8288-EBB5768D8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98E5D9-5DC5-4AE7-BE77-95CCD61B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82E2-8452-4B47-B340-79DFDD062029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CC5966-44B3-4619-A1B6-67EC72AD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C82366-9509-455E-A441-EC64649A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62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7B07B-A666-4521-8BE1-218E44A4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FE1A7-9BBB-4BF4-815C-0BFBFEDD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025FEC-6987-49F9-85B0-345198A6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43D9-D324-4402-AA3B-30D04D4DA36A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437262-4395-4B7B-A10A-DCF3CE0C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B35CEE-9F31-40DF-9C7A-5A927D78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03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CBCB6-5867-42E3-96B7-BD41C792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F36D9D-7859-410E-A4BF-AB610F6ED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6F3DCC-4F1E-4C05-8590-8D59507CB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190258-516F-443E-A0E2-DE72B8F3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A6D8-65AA-45AD-A46B-00EF7DCA89B5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CFC3B1-9429-4185-953E-A00D16C7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B06909-FB34-4B2F-AD9A-D5B5DAA4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9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29208-1FA7-41C8-A51F-02994748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4572C-CD98-4562-A577-6AA38802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66EBFE-62E9-4384-9C34-D95F95318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902379-9E53-4ED4-8EC3-F8BE14CD1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7F4AC6-90C4-4AFF-AE01-ECF0AAD19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C25041-3A1F-4221-8372-DB6FC79F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2A0-8401-46C5-93D0-62D1951E299A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1C52C5-37C5-417F-BD02-53057326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7ED1C30-2C69-40CD-8C84-53EE235B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28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BEC26-A4A7-4C4C-A5CC-1C38948E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2084FA-6758-4EE7-9704-66A0FA9C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EB98-B9C2-49B2-81F5-C941FE231EFC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CE7B8C-3E09-479B-A2D9-E5DE6966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0373E8-F042-4EB1-B0D0-89BC6DBE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87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2C951E-2E8D-4E94-933D-FF8291EE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F0B9-0D56-4A95-AD92-5F5AE3AE8671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D008D8-4DB2-406E-88A8-15A1A041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719986-DAA2-4DF8-8FEA-5591703F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1D060-3776-42C4-B4F8-C1EE79D4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077FBC-841C-46DF-AB14-D91622D3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DBCF59-0843-43FC-8177-65DD9F8AF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18C1B0-B24E-4082-B9B8-4729ED85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8D34-F496-478E-B981-2D5F7CBAF282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8318AE-7432-4956-AA4C-22BB3C8C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A69A3C-73F5-4DE0-94E3-C991C2A2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9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1B7B0-3FFA-483F-80B6-C22428E6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F5FE31-2AAA-4147-AF1A-04EEE0267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35B1D9-4E37-4AF3-B795-AC2A1457A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02C298-AE68-4FE1-92B2-AE714435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619-C6D0-4487-8F7F-305E40AE1783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9E6380-AB1B-4080-BD4E-B4057B10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3B0108-322A-448A-9667-8EA88B6D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28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D77278-C310-4611-937D-D889086C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10EDC5-F26B-489D-858B-E9962BE75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FB23E0-0A5A-40F5-9FB6-A19C8A069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B1D0-2325-4FFF-8882-03DD39134700}" type="datetime1">
              <a:rPr lang="pt-BR" smtClean="0"/>
              <a:pPr/>
              <a:t>14/11/2024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46B81D-FD4C-4905-A42F-DA39BADAD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8AC9A5-171D-4F81-8242-957277B86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6717-D16D-4320-9B51-AF397D886A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E77F3EE-BDB3-4478-8395-577DA065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0B81735-1CD2-4BA2-9B72-1BDF8A77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EA0E33-269A-4A99-9965-404E0471314A}"/>
              </a:ext>
            </a:extLst>
          </p:cNvPr>
          <p:cNvSpPr txBox="1"/>
          <p:nvPr/>
        </p:nvSpPr>
        <p:spPr>
          <a:xfrm>
            <a:off x="5538004" y="2002746"/>
            <a:ext cx="51774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DENARC</a:t>
            </a:r>
          </a:p>
          <a:p>
            <a:pPr algn="ctr"/>
            <a:r>
              <a:rPr lang="pt-BR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64</a:t>
            </a:r>
          </a:p>
          <a:p>
            <a:pPr algn="ctr"/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3DDEC94-38CA-497F-9805-3A08DE771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8" y="2002746"/>
            <a:ext cx="2448325" cy="32197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4909727-E08C-2EA2-1946-E4C0E98B1B44}"/>
              </a:ext>
            </a:extLst>
          </p:cNvPr>
          <p:cNvSpPr txBox="1"/>
          <p:nvPr/>
        </p:nvSpPr>
        <p:spPr>
          <a:xfrm>
            <a:off x="6110842" y="656266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PPE</a:t>
            </a:r>
          </a:p>
        </p:txBody>
      </p:sp>
    </p:spTree>
    <p:extLst>
      <p:ext uri="{BB962C8B-B14F-4D97-AF65-F5344CB8AC3E}">
        <p14:creationId xmlns:p14="http://schemas.microsoft.com/office/powerpoint/2010/main" val="165566075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297AA-3571-F93D-756A-7207E779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D256868-F66B-1182-02AB-AD23692CA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878C6CC-0069-F2C4-B85C-14E1A6B24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BC3D106-CFB3-A604-CE3E-68565B871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20B15B-284E-C37F-1580-6F7F383F1DED}"/>
              </a:ext>
            </a:extLst>
          </p:cNvPr>
          <p:cNvSpPr txBox="1"/>
          <p:nvPr/>
        </p:nvSpPr>
        <p:spPr>
          <a:xfrm>
            <a:off x="1902590" y="1591582"/>
            <a:ext cx="4173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EDNARDO LÁZARO 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APROPRIAÇÃO INDÉBITA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ESTELIONATO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FURTO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B574F6-C020-EFEC-FFDF-4BCEF98531E8}"/>
              </a:ext>
            </a:extLst>
          </p:cNvPr>
          <p:cNvSpPr txBox="1"/>
          <p:nvPr/>
        </p:nvSpPr>
        <p:spPr>
          <a:xfrm>
            <a:off x="1902590" y="3613822"/>
            <a:ext cx="4256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ARYANA ALDA ALMEIDA MORAES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TRÁFICO DE DROGAS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LAVAGEM DE CAPITAIS</a:t>
            </a:r>
          </a:p>
          <a:p>
            <a:r>
              <a:rPr lang="pt-BR" i="1" dirty="0"/>
              <a:t>OBS: ESPOSA DE WILLIAM ROMÁRIO, QUE POSSUI DIVERSAS PASSAGENS POR TRÁFICO, ROUBO, ETC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F087CE-12F6-526C-32D6-F0A9748581D6}"/>
              </a:ext>
            </a:extLst>
          </p:cNvPr>
          <p:cNvSpPr txBox="1"/>
          <p:nvPr/>
        </p:nvSpPr>
        <p:spPr>
          <a:xfrm>
            <a:off x="7455245" y="1595279"/>
            <a:ext cx="457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JONATHAS MICAEL MAXIMO DA COSTA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ESTELIONATO</a:t>
            </a:r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B9912E3-F9F9-60B7-BD4F-59DD362944D1}"/>
              </a:ext>
            </a:extLst>
          </p:cNvPr>
          <p:cNvSpPr txBox="1"/>
          <p:nvPr/>
        </p:nvSpPr>
        <p:spPr>
          <a:xfrm>
            <a:off x="7455245" y="3589204"/>
            <a:ext cx="417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PÉRICLES JOSÉ TORRES GALINDO FILHO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ESTELIONATO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079C8F-B717-4772-810D-E07D48A78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0" y="1660373"/>
            <a:ext cx="1365176" cy="1839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EC4591-9D92-3667-41B5-740E1C502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9" y="3685506"/>
            <a:ext cx="1365176" cy="186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7FE21F2-3318-8877-3F88-1B43B6B9B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30" y="1663376"/>
            <a:ext cx="136207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EBE71F9-970C-80BE-49AF-574FA6F576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30" y="3706924"/>
            <a:ext cx="13716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9BDEBC-7F28-F845-E8EF-F948CFA7591A}"/>
              </a:ext>
            </a:extLst>
          </p:cNvPr>
          <p:cNvSpPr txBox="1"/>
          <p:nvPr/>
        </p:nvSpPr>
        <p:spPr>
          <a:xfrm>
            <a:off x="2742397" y="313686"/>
            <a:ext cx="915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ENVOLVIDOS COM PASSAGEM</a:t>
            </a:r>
          </a:p>
        </p:txBody>
      </p:sp>
    </p:spTree>
    <p:extLst>
      <p:ext uri="{BB962C8B-B14F-4D97-AF65-F5344CB8AC3E}">
        <p14:creationId xmlns:p14="http://schemas.microsoft.com/office/powerpoint/2010/main" val="2359999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BE35C-A8A4-C7F3-F284-1AED90DC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6CCFA65-D9C1-131E-BE11-DE813FDD2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63D268F-F8CE-1067-ADF9-AD7C29EE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4D8E629-4E16-EB63-686C-D7BE36C1E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75BB9D-BFA1-69D1-D500-2E45B7F1F2D3}"/>
              </a:ext>
            </a:extLst>
          </p:cNvPr>
          <p:cNvSpPr txBox="1"/>
          <p:nvPr/>
        </p:nvSpPr>
        <p:spPr>
          <a:xfrm>
            <a:off x="1704580" y="2465037"/>
            <a:ext cx="4173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 HENRIQUE ARAUJO DE MOURA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HOMICÍDIO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POSSE IRREGULAR DE ARMA DE FOGO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FURTO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99AC9E-34EE-4F32-B8BC-90C5E1B1C5F9}"/>
              </a:ext>
            </a:extLst>
          </p:cNvPr>
          <p:cNvSpPr txBox="1"/>
          <p:nvPr/>
        </p:nvSpPr>
        <p:spPr>
          <a:xfrm>
            <a:off x="7267762" y="2465037"/>
            <a:ext cx="4256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HUDSON DIANINI SILVA DE OLIVEIRA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ESTELIONATO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RECEPTAÇÃO QUALIFICADA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FRAUDE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FALSIDADE IDEOLÓGICA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APROPRIAÇÃO INDÉBITA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FALSIFICAÇÃO DE DOCUMENTO PÚBLICO</a:t>
            </a:r>
            <a:endParaRPr lang="pt-BR" i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E249FC-DA98-A271-C932-A9562DD13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95" y="2547937"/>
            <a:ext cx="1371600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5262CC-5059-DC60-E2EC-9F26837C9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97" y="2646583"/>
            <a:ext cx="1344295" cy="175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88A021-2AA8-52FE-EE45-BFE6B1554705}"/>
              </a:ext>
            </a:extLst>
          </p:cNvPr>
          <p:cNvSpPr txBox="1"/>
          <p:nvPr/>
        </p:nvSpPr>
        <p:spPr>
          <a:xfrm>
            <a:off x="2742397" y="313686"/>
            <a:ext cx="915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ENVOLVIDOS COM PASSAGEM</a:t>
            </a:r>
          </a:p>
        </p:txBody>
      </p:sp>
    </p:spTree>
    <p:extLst>
      <p:ext uri="{BB962C8B-B14F-4D97-AF65-F5344CB8AC3E}">
        <p14:creationId xmlns:p14="http://schemas.microsoft.com/office/powerpoint/2010/main" val="33128851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05A88-5FFC-63CA-61F0-BB9724C66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F3CB8D9-E53C-3936-6520-5BA2DBC9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85307AD-815E-196E-1B4F-433BCF13C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841E6E2-FB80-812C-C238-514BBB80E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C80F7B-1F81-DC4C-E56F-C954BB6CFBC4}"/>
              </a:ext>
            </a:extLst>
          </p:cNvPr>
          <p:cNvSpPr txBox="1"/>
          <p:nvPr/>
        </p:nvSpPr>
        <p:spPr>
          <a:xfrm>
            <a:off x="268224" y="563507"/>
            <a:ext cx="1168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ORGANOGRAMA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94F780-A708-EF2F-4A80-BE064EFFDFB5}"/>
              </a:ext>
            </a:extLst>
          </p:cNvPr>
          <p:cNvSpPr txBox="1"/>
          <p:nvPr/>
        </p:nvSpPr>
        <p:spPr>
          <a:xfrm>
            <a:off x="6110842" y="656266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Fonte: PPE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FDF9D8-C2F9-AE4A-B03C-AF26A7324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437E3D-3E6A-A4E2-78F7-DAEFB0E83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539" y="0"/>
            <a:ext cx="8794922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BD46D9D-CA8C-1DED-F4BB-1B6F896BE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796" y="0"/>
            <a:ext cx="997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246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D6623-2C15-489B-BE2E-47E94888A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48AA70C-DD8C-B92F-F69B-02EECEE7E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FBCCC8E-31F8-D9F7-1186-DFE17F93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E3499A-9069-0A4D-2CDF-93DD1A3F2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4366639-3E78-E19F-06BB-2BEEF09D76B2}"/>
              </a:ext>
            </a:extLst>
          </p:cNvPr>
          <p:cNvSpPr txBox="1"/>
          <p:nvPr/>
        </p:nvSpPr>
        <p:spPr>
          <a:xfrm>
            <a:off x="2742397" y="261620"/>
            <a:ext cx="915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CONTEXTUALIZAÇÃO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85D9F74-79CB-0C0B-5E8D-97AD6CDE65AB}"/>
              </a:ext>
            </a:extLst>
          </p:cNvPr>
          <p:cNvSpPr txBox="1"/>
          <p:nvPr/>
        </p:nvSpPr>
        <p:spPr>
          <a:xfrm>
            <a:off x="1473200" y="2714839"/>
            <a:ext cx="480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ORGANIZAÇÃO CRIMINOSA;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LAVAGEM DE CAPITAIS;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CD33DA-5563-94D5-347A-ABD16E5E8459}"/>
              </a:ext>
            </a:extLst>
          </p:cNvPr>
          <p:cNvSpPr txBox="1"/>
          <p:nvPr/>
        </p:nvSpPr>
        <p:spPr>
          <a:xfrm>
            <a:off x="1574800" y="2015067"/>
            <a:ext cx="432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CRIMES COMETIDOS:</a:t>
            </a:r>
          </a:p>
        </p:txBody>
      </p:sp>
    </p:spTree>
    <p:extLst>
      <p:ext uri="{BB962C8B-B14F-4D97-AF65-F5344CB8AC3E}">
        <p14:creationId xmlns:p14="http://schemas.microsoft.com/office/powerpoint/2010/main" val="28328221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E77F3EE-BDB3-4478-8395-577DA065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0B81735-1CD2-4BA2-9B72-1BDF8A77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DDEC94-38CA-497F-9805-3A08DE7714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0225FC1F-F4BE-30F3-2313-791D317E7456}"/>
              </a:ext>
            </a:extLst>
          </p:cNvPr>
          <p:cNvSpPr txBox="1"/>
          <p:nvPr/>
        </p:nvSpPr>
        <p:spPr>
          <a:xfrm>
            <a:off x="321732" y="1773345"/>
            <a:ext cx="1083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ORGANIZAÇÃO CRIMINOSA E ESQUEMA DE LAVAGEM DE DINHEIRO QUE ENVOLVE A COMPRA E VENDA DE VEÍCULOS;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C272C0-3880-E24C-C9E4-0122564EB4E6}"/>
              </a:ext>
            </a:extLst>
          </p:cNvPr>
          <p:cNvSpPr txBox="1"/>
          <p:nvPr/>
        </p:nvSpPr>
        <p:spPr>
          <a:xfrm>
            <a:off x="321732" y="3974070"/>
            <a:ext cx="10837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ALGUNS ALVOS JÁ FORAM PRESOS EM OPERAÇÕES PASSADAS, POR TRÁFICO DE DROGAS, LAVAGEM E ORGANIZAÇÃO CRIMINOSA;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INTENÇÃO DE DISTANCIAR A ATIVIDADE DA EMPRESA DO SEU REAL OPERADOR FINANCEIRO, ALÉM DO USO DE CONTAS DE LARANJAS OU “TESTAS DE FERRO”.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9BC4D2-8025-ACF6-30C5-9E8CC9E851E9}"/>
              </a:ext>
            </a:extLst>
          </p:cNvPr>
          <p:cNvSpPr txBox="1"/>
          <p:nvPr/>
        </p:nvSpPr>
        <p:spPr>
          <a:xfrm>
            <a:off x="321730" y="2711475"/>
            <a:ext cx="1141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PARTICIPAÇÃO DE PESSOAS FÍSICAS E JURÍDICAS, MUITAS DE FACHADA, RELACIONADAS À PRÁTICAS CRIMINOSAS, PRINCIPALMENTE COM O USO DO DINHEIRO ADVINDO DO TRÁFICO DE DROGAS;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5F5681-B258-5753-542B-B8CE10D358DD}"/>
              </a:ext>
            </a:extLst>
          </p:cNvPr>
          <p:cNvSpPr txBox="1"/>
          <p:nvPr/>
        </p:nvSpPr>
        <p:spPr>
          <a:xfrm>
            <a:off x="2742397" y="261620"/>
            <a:ext cx="915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35555741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322192F3-D76B-0D23-B3CD-41B6F6C0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657" y="3258320"/>
            <a:ext cx="2238687" cy="140989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95DF99C-C07F-EAF1-015B-048BD647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5" y="3258320"/>
            <a:ext cx="2362530" cy="14956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E77F3EE-BDB3-4478-8395-577DA0657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0B81735-1CD2-4BA2-9B72-1BDF8A773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EA0E33-269A-4A99-9965-404E0471314A}"/>
              </a:ext>
            </a:extLst>
          </p:cNvPr>
          <p:cNvSpPr txBox="1"/>
          <p:nvPr/>
        </p:nvSpPr>
        <p:spPr>
          <a:xfrm>
            <a:off x="170791" y="1779450"/>
            <a:ext cx="3115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MANDADOS DE BUSCA</a:t>
            </a:r>
          </a:p>
          <a:p>
            <a:pPr algn="ctr"/>
            <a:r>
              <a:rPr lang="pt-BR" sz="3200" b="1" dirty="0"/>
              <a:t> E APREENSÃO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3DDEC94-38CA-497F-9805-3A08DE7714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5567B65-98FA-3158-0A84-E92D175F6000}"/>
              </a:ext>
            </a:extLst>
          </p:cNvPr>
          <p:cNvSpPr txBox="1"/>
          <p:nvPr/>
        </p:nvSpPr>
        <p:spPr>
          <a:xfrm>
            <a:off x="2763563" y="259812"/>
            <a:ext cx="911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DOS PEDIDOS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1C3EF1-1B17-8ECF-90A5-AA985F52588B}"/>
              </a:ext>
            </a:extLst>
          </p:cNvPr>
          <p:cNvSpPr txBox="1"/>
          <p:nvPr/>
        </p:nvSpPr>
        <p:spPr>
          <a:xfrm>
            <a:off x="9342999" y="1711283"/>
            <a:ext cx="132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ALVOS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36FB5F-0540-50D5-537E-A2A31A8A16AF}"/>
              </a:ext>
            </a:extLst>
          </p:cNvPr>
          <p:cNvSpPr txBox="1"/>
          <p:nvPr/>
        </p:nvSpPr>
        <p:spPr>
          <a:xfrm>
            <a:off x="914400" y="5288113"/>
            <a:ext cx="1076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TERESINA, FLORIANO, BARÃO DE GRAJAÚ - MA E JOÃO PESSOA - PB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6560B2-15C1-34BA-FC86-554B9CFB33C8}"/>
              </a:ext>
            </a:extLst>
          </p:cNvPr>
          <p:cNvSpPr txBox="1"/>
          <p:nvPr/>
        </p:nvSpPr>
        <p:spPr>
          <a:xfrm>
            <a:off x="4539527" y="1773345"/>
            <a:ext cx="311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MANDADOS DE PRISÃO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FE43DC7-43C5-6A4A-7217-D9F04C8EB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5337" y="2401999"/>
            <a:ext cx="2124371" cy="13717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8EB93E-73FB-BDFF-173A-87E3F726F0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5336" y="3765399"/>
            <a:ext cx="2152950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88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97FFE-AA38-52E2-FF2D-C6532EE04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80AF30-A4AC-0EB6-7CCE-74A4BE108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270A47F-5CD9-4C0F-395F-C1D1A71BB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40FC77-6CBF-1F20-AF70-6D54CEC51062}"/>
              </a:ext>
            </a:extLst>
          </p:cNvPr>
          <p:cNvSpPr txBox="1"/>
          <p:nvPr/>
        </p:nvSpPr>
        <p:spPr>
          <a:xfrm>
            <a:off x="1902590" y="1924388"/>
            <a:ext cx="273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VEÍCULOS: 190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5FCA39A-5245-3049-271B-ABCDECD8F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A1B730-CC6A-8EB1-B46A-B3815F49DC51}"/>
              </a:ext>
            </a:extLst>
          </p:cNvPr>
          <p:cNvSpPr txBox="1"/>
          <p:nvPr/>
        </p:nvSpPr>
        <p:spPr>
          <a:xfrm>
            <a:off x="2767797" y="289802"/>
            <a:ext cx="9108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DOS BENS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F95673-2D74-07C5-1FD0-18FA93970D0E}"/>
              </a:ext>
            </a:extLst>
          </p:cNvPr>
          <p:cNvSpPr txBox="1"/>
          <p:nvPr/>
        </p:nvSpPr>
        <p:spPr>
          <a:xfrm>
            <a:off x="6857256" y="1990759"/>
            <a:ext cx="5549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BLOQUEIO</a:t>
            </a:r>
            <a:r>
              <a:rPr lang="pt-BR" dirty="0"/>
              <a:t> </a:t>
            </a:r>
            <a:r>
              <a:rPr lang="pt-BR" sz="3200" b="1" dirty="0"/>
              <a:t>JUDICIAL</a:t>
            </a:r>
          </a:p>
          <a:p>
            <a:pPr algn="ctr"/>
            <a:r>
              <a:rPr lang="pt-BR" sz="3200" b="1" dirty="0"/>
              <a:t> DE CONTAS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97BB1E-8420-6160-649B-09668BBBC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08" y="2682845"/>
            <a:ext cx="2947124" cy="149231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959C865-42E7-C3B9-9DF3-03E59B01C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401" y="2709654"/>
            <a:ext cx="3033869" cy="150915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244E6E3-3618-979B-D311-6B7994C7E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067" y="4237715"/>
            <a:ext cx="3214462" cy="96153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96173FB-7708-D2FD-7CC4-8FDA53B51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78" y="4247070"/>
            <a:ext cx="3214462" cy="96643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A4BD1DF-55A0-C5FB-0811-44034CC31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3694" y="3109201"/>
            <a:ext cx="5039428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0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FADFF-E4F2-5D8F-A026-D2FC2CE3B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391F4F9-DD37-5F64-06FE-0BC566597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D63120B-3B9B-B7EF-3C3A-8B9A9EB14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014825A-7855-614A-4CCC-199F22E91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3B6DE72-3C65-1153-786A-5FB725EE9F6D}"/>
              </a:ext>
            </a:extLst>
          </p:cNvPr>
          <p:cNvSpPr txBox="1"/>
          <p:nvPr/>
        </p:nvSpPr>
        <p:spPr>
          <a:xfrm>
            <a:off x="2742397" y="285059"/>
            <a:ext cx="915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</a:t>
            </a:r>
          </a:p>
        </p:txBody>
      </p:sp>
      <p:pic>
        <p:nvPicPr>
          <p:cNvPr id="5" name="Imagem 4" descr="Imagem em preto e branco&#10;&#10;Descrição gerada automaticamente">
            <a:extLst>
              <a:ext uri="{FF2B5EF4-FFF2-40B4-BE49-F238E27FC236}">
                <a16:creationId xmlns:a16="http://schemas.microsoft.com/office/drawing/2014/main" id="{098114F1-38D2-7F87-51EB-C820EFFF2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0" y="1895356"/>
            <a:ext cx="984360" cy="987094"/>
          </a:xfrm>
          <a:prstGeom prst="rect">
            <a:avLst/>
          </a:prstGeom>
        </p:spPr>
      </p:pic>
      <p:pic>
        <p:nvPicPr>
          <p:cNvPr id="6" name="Imagem 5" descr="Imagem em preto e branco&#10;&#10;Descrição gerada automaticamente">
            <a:extLst>
              <a:ext uri="{FF2B5EF4-FFF2-40B4-BE49-F238E27FC236}">
                <a16:creationId xmlns:a16="http://schemas.microsoft.com/office/drawing/2014/main" id="{B2DBF4BF-4E4E-D2FC-232D-0F5823A74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2" y="3327386"/>
            <a:ext cx="1238196" cy="1238196"/>
          </a:xfrm>
          <a:prstGeom prst="rect">
            <a:avLst/>
          </a:prstGeom>
        </p:spPr>
      </p:pic>
      <p:pic>
        <p:nvPicPr>
          <p:cNvPr id="8" name="Imagem 7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1D5DF929-2363-5666-2CB4-005A54314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6" y="4385170"/>
            <a:ext cx="1864788" cy="1864788"/>
          </a:xfrm>
          <a:prstGeom prst="rect">
            <a:avLst/>
          </a:prstGeom>
        </p:spPr>
      </p:pic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23B0B55C-BF5F-7B99-55F4-7C4D80FF6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38" y="3337085"/>
            <a:ext cx="1022176" cy="1022176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8E93ABB6-9BC5-7DB6-C0BF-3BE8E135D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71" y="1856807"/>
            <a:ext cx="1025643" cy="10256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32C015-5F6E-2A12-0D95-6E268A951DE7}"/>
              </a:ext>
            </a:extLst>
          </p:cNvPr>
          <p:cNvSpPr txBox="1"/>
          <p:nvPr/>
        </p:nvSpPr>
        <p:spPr>
          <a:xfrm>
            <a:off x="2547145" y="4783719"/>
            <a:ext cx="385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21 VEÍCULOS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D14C7D3-EE55-92D0-8BEF-8BBC0DD53C33}"/>
              </a:ext>
            </a:extLst>
          </p:cNvPr>
          <p:cNvSpPr txBox="1"/>
          <p:nvPr/>
        </p:nvSpPr>
        <p:spPr>
          <a:xfrm>
            <a:off x="2534449" y="3449823"/>
            <a:ext cx="332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03 ARMAS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5C510AA-9023-3E3A-205F-FCA5662ED469}"/>
              </a:ext>
            </a:extLst>
          </p:cNvPr>
          <p:cNvSpPr txBox="1"/>
          <p:nvPr/>
        </p:nvSpPr>
        <p:spPr>
          <a:xfrm>
            <a:off x="2479826" y="1959120"/>
            <a:ext cx="361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13 </a:t>
            </a:r>
            <a:r>
              <a:rPr lang="pt-BR" sz="4800" dirty="0"/>
              <a:t>PRISÕES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8EE486-277F-BEFA-C80A-2E0AD8717E12}"/>
              </a:ext>
            </a:extLst>
          </p:cNvPr>
          <p:cNvSpPr txBox="1"/>
          <p:nvPr/>
        </p:nvSpPr>
        <p:spPr>
          <a:xfrm>
            <a:off x="8263213" y="3363831"/>
            <a:ext cx="407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05 CELULARES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FAFC81-74E5-6D43-CCFB-A4850A7E42D5}"/>
              </a:ext>
            </a:extLst>
          </p:cNvPr>
          <p:cNvSpPr txBox="1"/>
          <p:nvPr/>
        </p:nvSpPr>
        <p:spPr>
          <a:xfrm>
            <a:off x="8263213" y="4711311"/>
            <a:ext cx="407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09 LOJAS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577B14C-AF10-D214-103F-C3726D06D085}"/>
              </a:ext>
            </a:extLst>
          </p:cNvPr>
          <p:cNvSpPr txBox="1"/>
          <p:nvPr/>
        </p:nvSpPr>
        <p:spPr>
          <a:xfrm>
            <a:off x="8202828" y="1974462"/>
            <a:ext cx="407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26 MANDADOS</a:t>
            </a:r>
          </a:p>
        </p:txBody>
      </p:sp>
      <p:pic>
        <p:nvPicPr>
          <p:cNvPr id="21" name="Imagem 20" descr="Forma&#10;&#10;Descrição gerada automaticamente com confiança baixa">
            <a:extLst>
              <a:ext uri="{FF2B5EF4-FFF2-40B4-BE49-F238E27FC236}">
                <a16:creationId xmlns:a16="http://schemas.microsoft.com/office/drawing/2014/main" id="{E85AB8C0-0C66-4B22-D6F4-639B69ABF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9" y="4565582"/>
            <a:ext cx="1230915" cy="12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675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6A3D9-7130-0E7B-3FB8-8877093B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CFD85A1-C5AA-52E8-53E9-95551E2E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4DA7398-3CDF-931A-4A7A-F9CA3C85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F1BCC36-C938-538F-56A8-929ADDD35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B5DD312-6839-61E4-05DF-5DC6012FF449}"/>
              </a:ext>
            </a:extLst>
          </p:cNvPr>
          <p:cNvSpPr txBox="1"/>
          <p:nvPr/>
        </p:nvSpPr>
        <p:spPr>
          <a:xfrm>
            <a:off x="2742397" y="307787"/>
            <a:ext cx="9159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EMPRESAS ENVOLVIDAS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EC8ED0-C32B-C807-5062-C3B3CC8A7872}"/>
              </a:ext>
            </a:extLst>
          </p:cNvPr>
          <p:cNvSpPr txBox="1"/>
          <p:nvPr/>
        </p:nvSpPr>
        <p:spPr>
          <a:xfrm>
            <a:off x="9315450" y="1773344"/>
            <a:ext cx="27615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 EMPRESAS: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BARÃO VEÍCULOS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CASA DOS ACESSÓRIOS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TOP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J &amp; J CONSTRUÇÕES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CELL PRIME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LJ TRADER</a:t>
            </a:r>
          </a:p>
          <a:p>
            <a:endParaRPr lang="pt-BR" dirty="0"/>
          </a:p>
          <a:p>
            <a:r>
              <a:rPr lang="pt-BR" dirty="0"/>
              <a:t>MOVIMENTARAM</a:t>
            </a:r>
          </a:p>
          <a:p>
            <a:r>
              <a:rPr lang="pt-BR" dirty="0"/>
              <a:t>QUASE 2 BILHÕES DE REAIS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75F2787-BE42-ABD7-9C1F-4AB61850E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676283"/>
            <a:ext cx="8892331" cy="405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6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837AC-D0AF-4C27-61B0-7050F4049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9CE963A-F7FD-7244-C034-ED0A1F027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C36E554-D7A9-D20F-EAEA-CD05761AE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B182ECC-83CB-4781-0BCA-27795DF7A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33A0F5B-7C29-3C98-0B52-25ABD6B5E2EA}"/>
              </a:ext>
            </a:extLst>
          </p:cNvPr>
          <p:cNvSpPr txBox="1"/>
          <p:nvPr/>
        </p:nvSpPr>
        <p:spPr>
          <a:xfrm>
            <a:off x="2742397" y="313686"/>
            <a:ext cx="915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ENVOLVIDOS COM PASSAGEM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E96F4A-FD14-BFF9-FD76-56EB16FFB4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" b="1996"/>
          <a:stretch/>
        </p:blipFill>
        <p:spPr bwMode="auto">
          <a:xfrm>
            <a:off x="434424" y="1765840"/>
            <a:ext cx="1243642" cy="1708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6D0A4DB-76CE-7EFF-DB10-36BA29920B76}"/>
              </a:ext>
            </a:extLst>
          </p:cNvPr>
          <p:cNvSpPr txBox="1"/>
          <p:nvPr/>
        </p:nvSpPr>
        <p:spPr>
          <a:xfrm>
            <a:off x="1725915" y="1696946"/>
            <a:ext cx="4173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ERISVALDO DA CRUZ SILVA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POSSE IRREEGULAR DE ARMA DE FOGO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TRÁFICO DE DROGAS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B806D8B-3061-14D0-C5E3-4010B5421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6" y="3689528"/>
            <a:ext cx="1339339" cy="1708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1259F8E-03A0-78F9-2D2A-06228BB6525B}"/>
              </a:ext>
            </a:extLst>
          </p:cNvPr>
          <p:cNvSpPr txBox="1"/>
          <p:nvPr/>
        </p:nvSpPr>
        <p:spPr>
          <a:xfrm>
            <a:off x="1839330" y="3579173"/>
            <a:ext cx="4256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JOSIMAR BARBOSA DE SOUSA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ESTELIONATO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ORGANIZAÇÃO CRIMINOSA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LAVAGEM DE CAPITAIS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ASSOCIAÇÃO AO TRÁFICO</a:t>
            </a: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F460A14-2DFD-4BE8-FB50-A4351ADDA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874198"/>
            <a:ext cx="1273810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57365B-1F31-AC57-38DC-DE13509CFDFF}"/>
              </a:ext>
            </a:extLst>
          </p:cNvPr>
          <p:cNvSpPr txBox="1"/>
          <p:nvPr/>
        </p:nvSpPr>
        <p:spPr>
          <a:xfrm>
            <a:off x="7818784" y="1765840"/>
            <a:ext cx="4173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EDNEY DE SOUSA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ESTELIONATO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ORGANIZAÇÃO CRIMINOSA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LAVAGEM DE CAPITAIS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ASSOCIAÇÃO AO TRÁFICO</a:t>
            </a:r>
          </a:p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F3F1FC9-48E6-DDA2-C5F0-214DD0C479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29" y="3890281"/>
            <a:ext cx="1288966" cy="1686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1464B3C-2831-64A8-5FC5-50A1D844175E}"/>
              </a:ext>
            </a:extLst>
          </p:cNvPr>
          <p:cNvSpPr txBox="1"/>
          <p:nvPr/>
        </p:nvSpPr>
        <p:spPr>
          <a:xfrm>
            <a:off x="7818784" y="3856172"/>
            <a:ext cx="4173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JOSIEL MENESES DE CARVALHO JÚNIOR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ESTELIONATO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APROPRIAÇÃO INDÉBITA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EXTORSÃO MEDIANTE SEQUESTRO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8563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8C97-5CAF-5CBE-F67C-E0B8451FE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A98F260-5CA7-8B8A-BA4F-69827E867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23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98E17A-4CF4-A72A-2F99-2F5CFE7F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062"/>
            <a:ext cx="12192000" cy="9449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A8076F5-6E75-F407-02D8-3BF45B5DA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7" y="46595"/>
            <a:ext cx="1099327" cy="14457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71EE5D-8F2A-A60D-9837-C73AC31F9A14}"/>
              </a:ext>
            </a:extLst>
          </p:cNvPr>
          <p:cNvSpPr txBox="1"/>
          <p:nvPr/>
        </p:nvSpPr>
        <p:spPr>
          <a:xfrm>
            <a:off x="1837808" y="1718216"/>
            <a:ext cx="4173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VALDECI SOARES DA SILVA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AMEAÇA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DISPARO DE ARMA DE FOGO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FALSIDADE IDEOLÓGICA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BA3C21-07F1-DEE6-F7C9-88BDAD0EBF2D}"/>
              </a:ext>
            </a:extLst>
          </p:cNvPr>
          <p:cNvSpPr txBox="1"/>
          <p:nvPr/>
        </p:nvSpPr>
        <p:spPr>
          <a:xfrm>
            <a:off x="1839330" y="3579174"/>
            <a:ext cx="4256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ALANDILSON CARDOSO PASSOS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TRÁFICO DE DROGAS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ROUBO QUALIFICADO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POSSE IRREGULAR DE ARMA DE FOGO</a:t>
            </a: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CCD78C-5BA8-CC6E-E4FE-36F63DEEEFB4}"/>
              </a:ext>
            </a:extLst>
          </p:cNvPr>
          <p:cNvSpPr txBox="1"/>
          <p:nvPr/>
        </p:nvSpPr>
        <p:spPr>
          <a:xfrm>
            <a:off x="7413783" y="1696650"/>
            <a:ext cx="457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EDUARDO DE CARVALHO MAGALHÃES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ROUBO QUALIFICADO</a:t>
            </a:r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ED108C3-1D48-5C82-03AE-19629636C816}"/>
              </a:ext>
            </a:extLst>
          </p:cNvPr>
          <p:cNvSpPr txBox="1"/>
          <p:nvPr/>
        </p:nvSpPr>
        <p:spPr>
          <a:xfrm>
            <a:off x="7412259" y="3650358"/>
            <a:ext cx="4173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WALSON ROBERTO DE ASSIS LIRA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ESTELIONATO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ORGANIZAÇÃO CRIMINOSA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TRÁFICO DE DROGAS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A7A829-8104-A335-83BE-057009589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7" y="1778264"/>
            <a:ext cx="1360767" cy="175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81C817-E012-663B-FAF4-28B41E009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18" y="1813826"/>
            <a:ext cx="1263803" cy="1615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518F587-2431-65F4-121E-6504679BA7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18" y="3714370"/>
            <a:ext cx="1205418" cy="175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F7CECE1-9767-F197-DA45-E3A299482B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7" y="3714370"/>
            <a:ext cx="1319305" cy="168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66A44C6-9E8C-FE09-4FA6-4BABC772C247}"/>
              </a:ext>
            </a:extLst>
          </p:cNvPr>
          <p:cNvSpPr txBox="1"/>
          <p:nvPr/>
        </p:nvSpPr>
        <p:spPr>
          <a:xfrm>
            <a:off x="2742397" y="313686"/>
            <a:ext cx="915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ENVOLVIDOS COM PASSAGEM</a:t>
            </a:r>
          </a:p>
        </p:txBody>
      </p:sp>
    </p:spTree>
    <p:extLst>
      <p:ext uri="{BB962C8B-B14F-4D97-AF65-F5344CB8AC3E}">
        <p14:creationId xmlns:p14="http://schemas.microsoft.com/office/powerpoint/2010/main" val="12884721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828</TotalTime>
  <Words>371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ARTURVELOSO</dc:creator>
  <cp:lastModifiedBy>1</cp:lastModifiedBy>
  <cp:revision>53</cp:revision>
  <dcterms:created xsi:type="dcterms:W3CDTF">2020-07-01T23:48:42Z</dcterms:created>
  <dcterms:modified xsi:type="dcterms:W3CDTF">2024-11-14T13:10:49Z</dcterms:modified>
</cp:coreProperties>
</file>